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sldIdLst>
    <p:sldId id="256" r:id="rId5"/>
    <p:sldId id="287" r:id="rId6"/>
    <p:sldId id="290" r:id="rId7"/>
    <p:sldId id="288" r:id="rId8"/>
    <p:sldId id="301" r:id="rId9"/>
    <p:sldId id="289" r:id="rId10"/>
    <p:sldId id="300" r:id="rId11"/>
    <p:sldId id="302" r:id="rId12"/>
    <p:sldId id="292" r:id="rId13"/>
    <p:sldId id="291" r:id="rId14"/>
    <p:sldId id="294" r:id="rId15"/>
    <p:sldId id="295" r:id="rId16"/>
    <p:sldId id="296" r:id="rId17"/>
    <p:sldId id="297" r:id="rId18"/>
    <p:sldId id="293" r:id="rId19"/>
    <p:sldId id="263"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6855"/>
    <a:srgbClr val="0E52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359" autoAdjust="0"/>
    <p:restoredTop sz="94660"/>
  </p:normalViewPr>
  <p:slideViewPr>
    <p:cSldViewPr snapToGrid="0" snapToObjects="1">
      <p:cViewPr varScale="1">
        <p:scale>
          <a:sx n="131" d="100"/>
          <a:sy n="131" d="100"/>
        </p:scale>
        <p:origin x="176" y="560"/>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ig Data Analytics - Title Slide - Backgroun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968" cy="5143500"/>
          </a:xfrm>
          <a:prstGeom prst="rect">
            <a:avLst/>
          </a:prstGeom>
        </p:spPr>
      </p:pic>
      <p:sp>
        <p:nvSpPr>
          <p:cNvPr id="2" name="Title 1"/>
          <p:cNvSpPr>
            <a:spLocks noGrp="1"/>
          </p:cNvSpPr>
          <p:nvPr>
            <p:ph type="ctrTitle"/>
          </p:nvPr>
        </p:nvSpPr>
        <p:spPr>
          <a:xfrm>
            <a:off x="309880" y="368459"/>
            <a:ext cx="7772400" cy="759301"/>
          </a:xfrm>
        </p:spPr>
        <p:txBody>
          <a:bodyPr>
            <a:normAutofit/>
          </a:bodyPr>
          <a:lstStyle>
            <a:lvl1pPr algn="l">
              <a:defRPr sz="3200" b="1">
                <a:solidFill>
                  <a:srgbClr val="136855"/>
                </a:solidFill>
              </a:defRPr>
            </a:lvl1pPr>
          </a:lstStyle>
          <a:p>
            <a:r>
              <a:rPr lang="en-US" dirty="0"/>
              <a:t>Click to edit Master title style</a:t>
            </a:r>
          </a:p>
        </p:txBody>
      </p:sp>
      <p:sp>
        <p:nvSpPr>
          <p:cNvPr id="3" name="Subtitle 2"/>
          <p:cNvSpPr>
            <a:spLocks noGrp="1"/>
          </p:cNvSpPr>
          <p:nvPr>
            <p:ph type="subTitle" idx="1"/>
          </p:nvPr>
        </p:nvSpPr>
        <p:spPr>
          <a:xfrm>
            <a:off x="309880" y="1145858"/>
            <a:ext cx="3906520" cy="1314450"/>
          </a:xfrm>
        </p:spPr>
        <p:txBody>
          <a:bodyPr>
            <a:norm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340360" y="4767263"/>
            <a:ext cx="2133600" cy="273844"/>
          </a:xfrm>
        </p:spPr>
        <p:txBody>
          <a:bodyPr/>
          <a:lstStyle>
            <a:lvl1pPr algn="l">
              <a:defRPr/>
            </a:lvl1pPr>
          </a:lstStyle>
          <a:p>
            <a:fld id="{AF88E988-FB04-AB4E-BE5A-59F242AF7F7A}" type="slidenum">
              <a:rPr lang="en-US" smtClean="0"/>
              <a:pPr/>
              <a:t>‹#›</a:t>
            </a:fld>
            <a:endParaRPr lang="en-US" dirty="0"/>
          </a:p>
        </p:txBody>
      </p:sp>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Big Data Analytics - Slide Backgrounds_Artboard 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2223" cy="5143500"/>
          </a:xfrm>
          <a:prstGeom prst="rect">
            <a:avLst/>
          </a:prstGeom>
        </p:spPr>
      </p:pic>
      <p:sp>
        <p:nvSpPr>
          <p:cNvPr id="2" name="Title 1"/>
          <p:cNvSpPr>
            <a:spLocks noGrp="1"/>
          </p:cNvSpPr>
          <p:nvPr>
            <p:ph type="title"/>
          </p:nvPr>
        </p:nvSpPr>
        <p:spPr>
          <a:xfrm>
            <a:off x="1717040" y="205979"/>
            <a:ext cx="6969760" cy="857250"/>
          </a:xfrm>
        </p:spPr>
        <p:txBody>
          <a:bodyPr>
            <a:normAutofit/>
          </a:bodyPr>
          <a:lstStyle>
            <a:lvl1pPr algn="l">
              <a:defRPr sz="2800" b="1">
                <a:solidFill>
                  <a:srgbClr val="136855"/>
                </a:solidFill>
              </a:defRPr>
            </a:lvl1pPr>
          </a:lstStyle>
          <a:p>
            <a:r>
              <a:rPr lang="en-US" dirty="0"/>
              <a:t>Click to edit Master title style</a:t>
            </a:r>
          </a:p>
        </p:txBody>
      </p:sp>
      <p:sp>
        <p:nvSpPr>
          <p:cNvPr id="3" name="Content Placeholder 2"/>
          <p:cNvSpPr>
            <a:spLocks noGrp="1"/>
          </p:cNvSpPr>
          <p:nvPr>
            <p:ph idx="1"/>
          </p:nvPr>
        </p:nvSpPr>
        <p:spPr>
          <a:xfrm>
            <a:off x="1717040" y="1200151"/>
            <a:ext cx="6969760" cy="3394472"/>
          </a:xfrm>
        </p:spPr>
        <p:txBody>
          <a:bodyPr>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b="1"/>
            </a:lvl1pPr>
          </a:lstStyle>
          <a:p>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Big Data Analytics - Slide Backgrounds_Artboard 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2" name="Title 1"/>
          <p:cNvSpPr>
            <a:spLocks noGrp="1"/>
          </p:cNvSpPr>
          <p:nvPr>
            <p:ph type="title"/>
          </p:nvPr>
        </p:nvSpPr>
        <p:spPr>
          <a:xfrm>
            <a:off x="295593" y="2042399"/>
            <a:ext cx="5724207" cy="1021556"/>
          </a:xfrm>
        </p:spPr>
        <p:txBody>
          <a:bodyPr anchor="t">
            <a:noAutofit/>
          </a:bodyPr>
          <a:lstStyle>
            <a:lvl1pPr algn="l">
              <a:defRPr sz="28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295593" y="3200400"/>
            <a:ext cx="7772400" cy="82296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5" name="Picture 14" descr="Big Data Analytics - Slide Backgrounds_Artboard 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2" y="0"/>
            <a:ext cx="9139938" cy="5143500"/>
          </a:xfrm>
          <a:prstGeom prst="rect">
            <a:avLst/>
          </a:prstGeom>
        </p:spPr>
      </p:pic>
      <p:sp>
        <p:nvSpPr>
          <p:cNvPr id="11" name="Content Placeholder 2"/>
          <p:cNvSpPr>
            <a:spLocks noGrp="1"/>
          </p:cNvSpPr>
          <p:nvPr>
            <p:ph sz="half" idx="10"/>
          </p:nvPr>
        </p:nvSpPr>
        <p:spPr>
          <a:xfrm>
            <a:off x="355600" y="1151335"/>
            <a:ext cx="3769360" cy="338002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5191760" y="1151336"/>
            <a:ext cx="3383280" cy="338002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6"/>
          <p:cNvSpPr>
            <a:spLocks noGrp="1"/>
          </p:cNvSpPr>
          <p:nvPr>
            <p:ph type="sldNum" sz="quarter" idx="12"/>
          </p:nvPr>
        </p:nvSpPr>
        <p:spPr>
          <a:xfrm>
            <a:off x="6553200" y="4767263"/>
            <a:ext cx="2133600" cy="273844"/>
          </a:xfrm>
        </p:spPr>
        <p:txBody>
          <a:bodyPr/>
          <a:lstStyle/>
          <a:p>
            <a:fld id="{2066355A-084C-D24E-9AD2-7E4FC41EA627}" type="slidenum">
              <a:rPr lang="en-US" smtClean="0"/>
              <a:t>‹#›</a:t>
            </a:fld>
            <a:endParaRPr lang="en-US"/>
          </a:p>
        </p:txBody>
      </p:sp>
      <p:sp>
        <p:nvSpPr>
          <p:cNvPr id="5" name="Text Placeholder 4"/>
          <p:cNvSpPr>
            <a:spLocks noGrp="1"/>
          </p:cNvSpPr>
          <p:nvPr>
            <p:ph type="body" sz="quarter" idx="3"/>
          </p:nvPr>
        </p:nvSpPr>
        <p:spPr>
          <a:xfrm>
            <a:off x="5191761" y="528321"/>
            <a:ext cx="3383280" cy="623016"/>
          </a:xfrm>
        </p:spPr>
        <p:txBody>
          <a:bodyPr anchor="b">
            <a:no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Text Placeholder 4"/>
          <p:cNvSpPr>
            <a:spLocks noGrp="1"/>
          </p:cNvSpPr>
          <p:nvPr>
            <p:ph type="body" sz="quarter" idx="13"/>
          </p:nvPr>
        </p:nvSpPr>
        <p:spPr>
          <a:xfrm>
            <a:off x="355600" y="528321"/>
            <a:ext cx="3769360" cy="623016"/>
          </a:xfrm>
        </p:spPr>
        <p:txBody>
          <a:bodyPr anchor="b">
            <a:no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48682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pic>
        <p:nvPicPr>
          <p:cNvPr id="4" name="Picture 3" descr="Big Data Analytics - Slide Backgrounds_Artboard 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11" name="Content Placeholder 2"/>
          <p:cNvSpPr>
            <a:spLocks noGrp="1"/>
          </p:cNvSpPr>
          <p:nvPr>
            <p:ph sz="half" idx="10"/>
          </p:nvPr>
        </p:nvSpPr>
        <p:spPr>
          <a:xfrm>
            <a:off x="355600" y="379175"/>
            <a:ext cx="8402320" cy="1998265"/>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355600" y="2794001"/>
            <a:ext cx="8402320" cy="1973262"/>
          </a:xfrm>
        </p:spPr>
        <p:txBody>
          <a:bodyPr>
            <a:normAutofit/>
          </a:bodyPr>
          <a:lstStyle>
            <a:lvl1pPr>
              <a:defRPr sz="1600">
                <a:solidFill>
                  <a:srgbClr val="FFFFFF"/>
                </a:solidFill>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6"/>
          <p:cNvSpPr>
            <a:spLocks noGrp="1"/>
          </p:cNvSpPr>
          <p:nvPr>
            <p:ph type="sldNum" sz="quarter" idx="12"/>
          </p:nvPr>
        </p:nvSpPr>
        <p:spPr>
          <a:xfrm>
            <a:off x="6553200" y="4767263"/>
            <a:ext cx="2133600" cy="273844"/>
          </a:xfr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056948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Main Point">
    <p:spTree>
      <p:nvGrpSpPr>
        <p:cNvPr id="1" name=""/>
        <p:cNvGrpSpPr/>
        <p:nvPr/>
      </p:nvGrpSpPr>
      <p:grpSpPr>
        <a:xfrm>
          <a:off x="0" y="0"/>
          <a:ext cx="0" cy="0"/>
          <a:chOff x="0" y="0"/>
          <a:chExt cx="0" cy="0"/>
        </a:xfrm>
      </p:grpSpPr>
      <p:pic>
        <p:nvPicPr>
          <p:cNvPr id="8" name="Picture 7" descr="Big Data Analytics - Slide Backgrounds_Artboard 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2" name="Title 1"/>
          <p:cNvSpPr>
            <a:spLocks noGrp="1"/>
          </p:cNvSpPr>
          <p:nvPr>
            <p:ph type="title"/>
          </p:nvPr>
        </p:nvSpPr>
        <p:spPr>
          <a:xfrm>
            <a:off x="863600" y="843280"/>
            <a:ext cx="7416800" cy="3403600"/>
          </a:xfrm>
        </p:spPr>
        <p:txBody>
          <a:bodyPr>
            <a:normAutofit/>
          </a:bodyPr>
          <a:lstStyle>
            <a:lvl1pPr>
              <a:defRPr sz="2800"/>
            </a:lvl1pPr>
          </a:lstStyle>
          <a:p>
            <a:r>
              <a:rPr lang="en-US" dirty="0"/>
              <a:t>Click to edit Master title style</a:t>
            </a:r>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ast Slide">
    <p:spTree>
      <p:nvGrpSpPr>
        <p:cNvPr id="1" name=""/>
        <p:cNvGrpSpPr/>
        <p:nvPr/>
      </p:nvGrpSpPr>
      <p:grpSpPr>
        <a:xfrm>
          <a:off x="0" y="0"/>
          <a:ext cx="0" cy="0"/>
          <a:chOff x="0" y="0"/>
          <a:chExt cx="0" cy="0"/>
        </a:xfrm>
      </p:grpSpPr>
      <p:pic>
        <p:nvPicPr>
          <p:cNvPr id="6" name="Picture 5" descr="Big Data Analytics - Slide Backgrounds_Artboard 7.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2" y="0"/>
            <a:ext cx="9139938" cy="5143500"/>
          </a:xfrm>
          <a:prstGeom prst="rect">
            <a:avLst/>
          </a:prstGeom>
        </p:spPr>
      </p:pic>
      <p:sp>
        <p:nvSpPr>
          <p:cNvPr id="5" name="TextBox 4"/>
          <p:cNvSpPr txBox="1"/>
          <p:nvPr userDrawn="1"/>
        </p:nvSpPr>
        <p:spPr>
          <a:xfrm>
            <a:off x="3413760" y="914400"/>
            <a:ext cx="5120640" cy="2031325"/>
          </a:xfrm>
          <a:prstGeom prst="rect">
            <a:avLst/>
          </a:prstGeom>
          <a:noFill/>
        </p:spPr>
        <p:txBody>
          <a:bodyPr wrap="square" rtlCol="0">
            <a:spAutoFit/>
          </a:bodyPr>
          <a:lstStyle/>
          <a:p>
            <a:r>
              <a:rPr lang="en-US" sz="1400" dirty="0">
                <a:solidFill>
                  <a:schemeClr val="tx1">
                    <a:lumMod val="65000"/>
                    <a:lumOff val="35000"/>
                  </a:schemeClr>
                </a:solidFill>
              </a:rPr>
              <a:t>© All rights reserved. All content within our courses, such as this video, is protected by copyright and is owned by the course author or unless otherwise stated.  Third party copyrighted materials (for example, images and text) have either been licensed for use in any given course, or have  been copied under an exception or limitation in Canadian Copyright law. For further information, please contact the McMaster University Centre for Continuing Education </a:t>
            </a:r>
            <a:r>
              <a:rPr lang="en-US" sz="1400" dirty="0" err="1">
                <a:solidFill>
                  <a:schemeClr val="tx1">
                    <a:lumMod val="65000"/>
                    <a:lumOff val="35000"/>
                  </a:schemeClr>
                </a:solidFill>
              </a:rPr>
              <a:t>ccecrsdv@mcmaster.ca</a:t>
            </a:r>
            <a:r>
              <a:rPr lang="en-US" sz="1400" dirty="0">
                <a:solidFill>
                  <a:schemeClr val="tx1">
                    <a:lumMod val="65000"/>
                    <a:lumOff val="35000"/>
                  </a:schemeClr>
                </a:solidFill>
              </a:rPr>
              <a:t>.</a:t>
            </a:r>
          </a:p>
        </p:txBody>
      </p:sp>
    </p:spTree>
    <p:extLst>
      <p:ext uri="{BB962C8B-B14F-4D97-AF65-F5344CB8AC3E}">
        <p14:creationId xmlns:p14="http://schemas.microsoft.com/office/powerpoint/2010/main" val="2458293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4/4/20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60" r:id="rId4"/>
    <p:sldLayoutId id="2147493464" r:id="rId5"/>
    <p:sldLayoutId id="2147493461" r:id="rId6"/>
    <p:sldLayoutId id="2147493462" r:id="rId7"/>
    <p:sldLayoutId id="2147493465"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CA" dirty="0"/>
              <a:t>Spatiotemporal Analysis </a:t>
            </a:r>
            <a:endParaRPr lang="en-US" dirty="0"/>
          </a:p>
        </p:txBody>
      </p:sp>
      <p:sp>
        <p:nvSpPr>
          <p:cNvPr id="3" name="Subtitle 2"/>
          <p:cNvSpPr>
            <a:spLocks noGrp="1"/>
          </p:cNvSpPr>
          <p:nvPr>
            <p:ph type="subTitle" idx="1"/>
          </p:nvPr>
        </p:nvSpPr>
        <p:spPr/>
        <p:txBody>
          <a:bodyPr>
            <a:normAutofit/>
          </a:bodyPr>
          <a:lstStyle/>
          <a:p>
            <a:endParaRPr lang="en-CA" sz="1200" dirty="0"/>
          </a:p>
          <a:p>
            <a:endParaRPr lang="en-CA" sz="1200" dirty="0"/>
          </a:p>
        </p:txBody>
      </p:sp>
    </p:spTree>
    <p:extLst>
      <p:ext uri="{BB962C8B-B14F-4D97-AF65-F5344CB8AC3E}">
        <p14:creationId xmlns:p14="http://schemas.microsoft.com/office/powerpoint/2010/main" val="3774832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F00E-7671-4D05-B5EB-42DB77437EA0}"/>
              </a:ext>
            </a:extLst>
          </p:cNvPr>
          <p:cNvSpPr>
            <a:spLocks noGrp="1"/>
          </p:cNvSpPr>
          <p:nvPr>
            <p:ph type="title"/>
          </p:nvPr>
        </p:nvSpPr>
        <p:spPr/>
        <p:txBody>
          <a:bodyPr/>
          <a:lstStyle/>
          <a:p>
            <a:pPr algn="ctr"/>
            <a:r>
              <a:rPr lang="en-CA" dirty="0"/>
              <a:t>Spatiotemporal Analysis </a:t>
            </a:r>
            <a:endParaRPr lang="en-CA" dirty="0">
              <a:effectLst/>
            </a:endParaRPr>
          </a:p>
        </p:txBody>
      </p:sp>
      <p:sp>
        <p:nvSpPr>
          <p:cNvPr id="3" name="Content Placeholder 2">
            <a:extLst>
              <a:ext uri="{FF2B5EF4-FFF2-40B4-BE49-F238E27FC236}">
                <a16:creationId xmlns:a16="http://schemas.microsoft.com/office/drawing/2014/main" id="{E80FF2D7-103B-4C8C-AE30-2E8F61C0695C}"/>
              </a:ext>
            </a:extLst>
          </p:cNvPr>
          <p:cNvSpPr>
            <a:spLocks noGrp="1"/>
          </p:cNvSpPr>
          <p:nvPr>
            <p:ph idx="1"/>
          </p:nvPr>
        </p:nvSpPr>
        <p:spPr>
          <a:xfrm>
            <a:off x="1567571" y="1063229"/>
            <a:ext cx="6969760" cy="3641251"/>
          </a:xfrm>
        </p:spPr>
        <p:txBody>
          <a:bodyPr>
            <a:normAutofit/>
          </a:bodyPr>
          <a:lstStyle/>
          <a:p>
            <a:endParaRPr lang="en-CA" dirty="0"/>
          </a:p>
        </p:txBody>
      </p:sp>
      <p:pic>
        <p:nvPicPr>
          <p:cNvPr id="4" name="Picture 3">
            <a:extLst>
              <a:ext uri="{FF2B5EF4-FFF2-40B4-BE49-F238E27FC236}">
                <a16:creationId xmlns:a16="http://schemas.microsoft.com/office/drawing/2014/main" id="{7631EFDD-B851-FB49-8CB6-D0AC67D9A39C}"/>
              </a:ext>
            </a:extLst>
          </p:cNvPr>
          <p:cNvPicPr>
            <a:picLocks noChangeAspect="1"/>
          </p:cNvPicPr>
          <p:nvPr/>
        </p:nvPicPr>
        <p:blipFill>
          <a:blip r:embed="rId2"/>
          <a:stretch>
            <a:fillRect/>
          </a:stretch>
        </p:blipFill>
        <p:spPr>
          <a:xfrm>
            <a:off x="2196102" y="879976"/>
            <a:ext cx="6011635" cy="4007757"/>
          </a:xfrm>
          <a:prstGeom prst="rect">
            <a:avLst/>
          </a:prstGeom>
        </p:spPr>
      </p:pic>
    </p:spTree>
    <p:extLst>
      <p:ext uri="{BB962C8B-B14F-4D97-AF65-F5344CB8AC3E}">
        <p14:creationId xmlns:p14="http://schemas.microsoft.com/office/powerpoint/2010/main" val="3701967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F00E-7671-4D05-B5EB-42DB77437EA0}"/>
              </a:ext>
            </a:extLst>
          </p:cNvPr>
          <p:cNvSpPr>
            <a:spLocks noGrp="1"/>
          </p:cNvSpPr>
          <p:nvPr>
            <p:ph type="title"/>
          </p:nvPr>
        </p:nvSpPr>
        <p:spPr/>
        <p:txBody>
          <a:bodyPr/>
          <a:lstStyle/>
          <a:p>
            <a:pPr algn="ctr"/>
            <a:r>
              <a:rPr lang="en-CA" dirty="0"/>
              <a:t>Spatiotemporal Analysis </a:t>
            </a:r>
            <a:endParaRPr lang="en-CA" dirty="0">
              <a:effectLst/>
            </a:endParaRPr>
          </a:p>
        </p:txBody>
      </p:sp>
      <p:pic>
        <p:nvPicPr>
          <p:cNvPr id="3" name="Picture 2">
            <a:extLst>
              <a:ext uri="{FF2B5EF4-FFF2-40B4-BE49-F238E27FC236}">
                <a16:creationId xmlns:a16="http://schemas.microsoft.com/office/drawing/2014/main" id="{5B87DA6D-C543-D445-B83E-82C153AB18B7}"/>
              </a:ext>
            </a:extLst>
          </p:cNvPr>
          <p:cNvPicPr>
            <a:picLocks noChangeAspect="1"/>
          </p:cNvPicPr>
          <p:nvPr/>
        </p:nvPicPr>
        <p:blipFill>
          <a:blip r:embed="rId2"/>
          <a:stretch>
            <a:fillRect/>
          </a:stretch>
        </p:blipFill>
        <p:spPr>
          <a:xfrm>
            <a:off x="2167709" y="944517"/>
            <a:ext cx="6018348" cy="3898900"/>
          </a:xfrm>
          <a:prstGeom prst="rect">
            <a:avLst/>
          </a:prstGeom>
        </p:spPr>
      </p:pic>
    </p:spTree>
    <p:extLst>
      <p:ext uri="{BB962C8B-B14F-4D97-AF65-F5344CB8AC3E}">
        <p14:creationId xmlns:p14="http://schemas.microsoft.com/office/powerpoint/2010/main" val="1497364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F00E-7671-4D05-B5EB-42DB77437EA0}"/>
              </a:ext>
            </a:extLst>
          </p:cNvPr>
          <p:cNvSpPr>
            <a:spLocks noGrp="1"/>
          </p:cNvSpPr>
          <p:nvPr>
            <p:ph type="title"/>
          </p:nvPr>
        </p:nvSpPr>
        <p:spPr/>
        <p:txBody>
          <a:bodyPr/>
          <a:lstStyle/>
          <a:p>
            <a:pPr algn="ctr"/>
            <a:r>
              <a:rPr lang="en-CA" dirty="0"/>
              <a:t>Methods and Applications</a:t>
            </a:r>
            <a:endParaRPr lang="en-CA" dirty="0">
              <a:effectLst/>
            </a:endParaRPr>
          </a:p>
        </p:txBody>
      </p:sp>
      <p:sp>
        <p:nvSpPr>
          <p:cNvPr id="3" name="Content Placeholder 2">
            <a:extLst>
              <a:ext uri="{FF2B5EF4-FFF2-40B4-BE49-F238E27FC236}">
                <a16:creationId xmlns:a16="http://schemas.microsoft.com/office/drawing/2014/main" id="{E80FF2D7-103B-4C8C-AE30-2E8F61C0695C}"/>
              </a:ext>
            </a:extLst>
          </p:cNvPr>
          <p:cNvSpPr>
            <a:spLocks noGrp="1"/>
          </p:cNvSpPr>
          <p:nvPr>
            <p:ph idx="1"/>
          </p:nvPr>
        </p:nvSpPr>
        <p:spPr>
          <a:xfrm>
            <a:off x="1567571" y="1063229"/>
            <a:ext cx="6969760" cy="3641251"/>
          </a:xfrm>
        </p:spPr>
        <p:txBody>
          <a:bodyPr>
            <a:normAutofit/>
          </a:bodyPr>
          <a:lstStyle/>
          <a:p>
            <a:r>
              <a:rPr lang="en-CA" dirty="0"/>
              <a:t>The followings are a few methods frequently used in literature:</a:t>
            </a:r>
          </a:p>
          <a:p>
            <a:pPr lvl="1"/>
            <a:r>
              <a:rPr lang="en-CA" dirty="0"/>
              <a:t>Conditional Autoregression:</a:t>
            </a:r>
          </a:p>
          <a:p>
            <a:pPr lvl="2"/>
            <a:r>
              <a:rPr lang="en-CA" dirty="0"/>
              <a:t>Autoregression is often used in longitudinal or time series data, and models the outcome variable as it depends linearly on it’s own previous values.</a:t>
            </a:r>
          </a:p>
          <a:p>
            <a:pPr lvl="3"/>
            <a:r>
              <a:rPr lang="en-CA" dirty="0"/>
              <a:t> It best accounts for local effects, so if you expect to see a lot of within spatial variability (differences across individuals) this may be an effective method.</a:t>
            </a:r>
          </a:p>
          <a:p>
            <a:endParaRPr lang="en-CA" dirty="0"/>
          </a:p>
        </p:txBody>
      </p:sp>
    </p:spTree>
    <p:extLst>
      <p:ext uri="{BB962C8B-B14F-4D97-AF65-F5344CB8AC3E}">
        <p14:creationId xmlns:p14="http://schemas.microsoft.com/office/powerpoint/2010/main" val="1672095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F00E-7671-4D05-B5EB-42DB77437EA0}"/>
              </a:ext>
            </a:extLst>
          </p:cNvPr>
          <p:cNvSpPr>
            <a:spLocks noGrp="1"/>
          </p:cNvSpPr>
          <p:nvPr>
            <p:ph type="title"/>
          </p:nvPr>
        </p:nvSpPr>
        <p:spPr/>
        <p:txBody>
          <a:bodyPr/>
          <a:lstStyle/>
          <a:p>
            <a:pPr algn="ctr"/>
            <a:r>
              <a:rPr lang="en-CA" dirty="0"/>
              <a:t>Methods and Applications</a:t>
            </a:r>
            <a:endParaRPr lang="en-CA" dirty="0">
              <a:effectLst/>
            </a:endParaRPr>
          </a:p>
        </p:txBody>
      </p:sp>
      <p:sp>
        <p:nvSpPr>
          <p:cNvPr id="3" name="Content Placeholder 2">
            <a:extLst>
              <a:ext uri="{FF2B5EF4-FFF2-40B4-BE49-F238E27FC236}">
                <a16:creationId xmlns:a16="http://schemas.microsoft.com/office/drawing/2014/main" id="{E80FF2D7-103B-4C8C-AE30-2E8F61C0695C}"/>
              </a:ext>
            </a:extLst>
          </p:cNvPr>
          <p:cNvSpPr>
            <a:spLocks noGrp="1"/>
          </p:cNvSpPr>
          <p:nvPr>
            <p:ph idx="1"/>
          </p:nvPr>
        </p:nvSpPr>
        <p:spPr>
          <a:xfrm>
            <a:off x="1567571" y="1063229"/>
            <a:ext cx="6969760" cy="3641251"/>
          </a:xfrm>
        </p:spPr>
        <p:txBody>
          <a:bodyPr>
            <a:normAutofit/>
          </a:bodyPr>
          <a:lstStyle/>
          <a:p>
            <a:r>
              <a:rPr lang="en-CA" dirty="0"/>
              <a:t>Space-Time Autoregressive Integrated Moving Average:</a:t>
            </a:r>
          </a:p>
          <a:p>
            <a:pPr lvl="1"/>
            <a:r>
              <a:rPr lang="en-CA" dirty="0"/>
              <a:t>Not only does the outcome depend on its previous values over time, but also its previous values in space. </a:t>
            </a:r>
          </a:p>
          <a:p>
            <a:pPr lvl="2"/>
            <a:r>
              <a:rPr lang="en-CA" dirty="0"/>
              <a:t>Often used for data with large distances between space and time points and very large datasets</a:t>
            </a:r>
          </a:p>
          <a:p>
            <a:r>
              <a:rPr lang="en-CA" dirty="0"/>
              <a:t>Spatial Multivariate Age-Period-Cohort (APC) Effects:</a:t>
            </a:r>
          </a:p>
          <a:p>
            <a:pPr lvl="1"/>
            <a:r>
              <a:rPr lang="en-CA" dirty="0"/>
              <a:t>Takes into consideration APC effects as well as differential geographical effects on behavior. </a:t>
            </a:r>
          </a:p>
          <a:p>
            <a:pPr lvl="2"/>
            <a:r>
              <a:rPr lang="en-CA" dirty="0"/>
              <a:t>Often used in cancer models to assess relationships of where people live, how that effects their behavior, in addition to classic APC effects we see in cancer.</a:t>
            </a:r>
          </a:p>
          <a:p>
            <a:endParaRPr lang="en-CA" dirty="0"/>
          </a:p>
        </p:txBody>
      </p:sp>
    </p:spTree>
    <p:extLst>
      <p:ext uri="{BB962C8B-B14F-4D97-AF65-F5344CB8AC3E}">
        <p14:creationId xmlns:p14="http://schemas.microsoft.com/office/powerpoint/2010/main" val="2420510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F00E-7671-4D05-B5EB-42DB77437EA0}"/>
              </a:ext>
            </a:extLst>
          </p:cNvPr>
          <p:cNvSpPr>
            <a:spLocks noGrp="1"/>
          </p:cNvSpPr>
          <p:nvPr>
            <p:ph type="title"/>
          </p:nvPr>
        </p:nvSpPr>
        <p:spPr/>
        <p:txBody>
          <a:bodyPr/>
          <a:lstStyle/>
          <a:p>
            <a:pPr algn="ctr"/>
            <a:r>
              <a:rPr lang="en-CA" dirty="0"/>
              <a:t>Methods and Applications</a:t>
            </a:r>
            <a:endParaRPr lang="en-CA" dirty="0">
              <a:effectLst/>
            </a:endParaRPr>
          </a:p>
        </p:txBody>
      </p:sp>
      <p:sp>
        <p:nvSpPr>
          <p:cNvPr id="3" name="Content Placeholder 2">
            <a:extLst>
              <a:ext uri="{FF2B5EF4-FFF2-40B4-BE49-F238E27FC236}">
                <a16:creationId xmlns:a16="http://schemas.microsoft.com/office/drawing/2014/main" id="{E80FF2D7-103B-4C8C-AE30-2E8F61C0695C}"/>
              </a:ext>
            </a:extLst>
          </p:cNvPr>
          <p:cNvSpPr>
            <a:spLocks noGrp="1"/>
          </p:cNvSpPr>
          <p:nvPr>
            <p:ph idx="1"/>
          </p:nvPr>
        </p:nvSpPr>
        <p:spPr>
          <a:xfrm>
            <a:off x="1567571" y="1063229"/>
            <a:ext cx="6969760" cy="3641251"/>
          </a:xfrm>
        </p:spPr>
        <p:txBody>
          <a:bodyPr>
            <a:normAutofit/>
          </a:bodyPr>
          <a:lstStyle/>
          <a:p>
            <a:r>
              <a:rPr lang="en-CA" dirty="0"/>
              <a:t>P-spline models:</a:t>
            </a:r>
          </a:p>
          <a:p>
            <a:pPr lvl="1"/>
            <a:r>
              <a:rPr lang="en-CA" dirty="0"/>
              <a:t>Provides smoothed parameter estimates along space and time on a large, global scale. The smoothing is carried out in three dimensions (longitude, latitude, and time). </a:t>
            </a:r>
          </a:p>
          <a:p>
            <a:pPr lvl="2"/>
            <a:r>
              <a:rPr lang="en-CA" dirty="0"/>
              <a:t>This can be useful if you expect significant changes at different time points. </a:t>
            </a:r>
          </a:p>
          <a:p>
            <a:pPr lvl="3"/>
            <a:r>
              <a:rPr lang="en-CA" dirty="0"/>
              <a:t>For example, this method can be used if you wanted to see the effects of health care on a disease outcome across states before and after Affordable Health Care Act.</a:t>
            </a:r>
          </a:p>
          <a:p>
            <a:endParaRPr lang="en-CA" dirty="0"/>
          </a:p>
        </p:txBody>
      </p:sp>
    </p:spTree>
    <p:extLst>
      <p:ext uri="{BB962C8B-B14F-4D97-AF65-F5344CB8AC3E}">
        <p14:creationId xmlns:p14="http://schemas.microsoft.com/office/powerpoint/2010/main" val="2978117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F00E-7671-4D05-B5EB-42DB77437EA0}"/>
              </a:ext>
            </a:extLst>
          </p:cNvPr>
          <p:cNvSpPr>
            <a:spLocks noGrp="1"/>
          </p:cNvSpPr>
          <p:nvPr>
            <p:ph type="title"/>
          </p:nvPr>
        </p:nvSpPr>
        <p:spPr/>
        <p:txBody>
          <a:bodyPr>
            <a:normAutofit fontScale="90000"/>
          </a:bodyPr>
          <a:lstStyle/>
          <a:p>
            <a:pPr algn="ctr"/>
            <a:r>
              <a:rPr lang="en-CA" b="0" dirty="0"/>
              <a:t>Some Challenges Unique to Spatiotemporal Analysis</a:t>
            </a:r>
            <a:endParaRPr lang="en-CA" dirty="0">
              <a:effectLst/>
            </a:endParaRPr>
          </a:p>
        </p:txBody>
      </p:sp>
      <p:sp>
        <p:nvSpPr>
          <p:cNvPr id="3" name="Content Placeholder 2">
            <a:extLst>
              <a:ext uri="{FF2B5EF4-FFF2-40B4-BE49-F238E27FC236}">
                <a16:creationId xmlns:a16="http://schemas.microsoft.com/office/drawing/2014/main" id="{E80FF2D7-103B-4C8C-AE30-2E8F61C0695C}"/>
              </a:ext>
            </a:extLst>
          </p:cNvPr>
          <p:cNvSpPr>
            <a:spLocks noGrp="1"/>
          </p:cNvSpPr>
          <p:nvPr>
            <p:ph idx="1"/>
          </p:nvPr>
        </p:nvSpPr>
        <p:spPr>
          <a:xfrm>
            <a:off x="1567571" y="1063229"/>
            <a:ext cx="6969760" cy="3641251"/>
          </a:xfrm>
        </p:spPr>
        <p:txBody>
          <a:bodyPr>
            <a:normAutofit/>
          </a:bodyPr>
          <a:lstStyle/>
          <a:p>
            <a:r>
              <a:rPr lang="en-CA" dirty="0"/>
              <a:t> It is still in its infancy stage and even the most basic questions in this field are still largely unanswered:</a:t>
            </a:r>
          </a:p>
          <a:p>
            <a:pPr lvl="1"/>
            <a:r>
              <a:rPr lang="en-CA" dirty="0"/>
              <a:t>what kinds of patterns can be extracted from trajectories and which methods and algorithms should be applied to extract them?</a:t>
            </a:r>
          </a:p>
          <a:p>
            <a:r>
              <a:rPr lang="en-CA" dirty="0"/>
              <a:t>The analysis of spatiotemporal data requires that both temporal correlations and spatial correlations be taken into account.</a:t>
            </a:r>
          </a:p>
          <a:p>
            <a:r>
              <a:rPr lang="en-CA" dirty="0"/>
              <a:t>Another issue arises with how the data is defined</a:t>
            </a:r>
          </a:p>
          <a:p>
            <a:pPr lvl="1"/>
            <a:r>
              <a:rPr lang="en-CA" dirty="0"/>
              <a:t>Space can be neighbourhood, city, province, or country</a:t>
            </a:r>
          </a:p>
        </p:txBody>
      </p:sp>
    </p:spTree>
    <p:extLst>
      <p:ext uri="{BB962C8B-B14F-4D97-AF65-F5344CB8AC3E}">
        <p14:creationId xmlns:p14="http://schemas.microsoft.com/office/powerpoint/2010/main" val="2921008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812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F00E-7671-4D05-B5EB-42DB77437EA0}"/>
              </a:ext>
            </a:extLst>
          </p:cNvPr>
          <p:cNvSpPr>
            <a:spLocks noGrp="1"/>
          </p:cNvSpPr>
          <p:nvPr>
            <p:ph type="title"/>
          </p:nvPr>
        </p:nvSpPr>
        <p:spPr/>
        <p:txBody>
          <a:bodyPr/>
          <a:lstStyle/>
          <a:p>
            <a:pPr algn="ctr"/>
            <a:r>
              <a:rPr lang="en-CA" dirty="0"/>
              <a:t>Spatiotemporal Analysis </a:t>
            </a:r>
            <a:endParaRPr lang="en-CA" dirty="0">
              <a:effectLst/>
            </a:endParaRPr>
          </a:p>
        </p:txBody>
      </p:sp>
      <p:sp>
        <p:nvSpPr>
          <p:cNvPr id="3" name="Content Placeholder 2">
            <a:extLst>
              <a:ext uri="{FF2B5EF4-FFF2-40B4-BE49-F238E27FC236}">
                <a16:creationId xmlns:a16="http://schemas.microsoft.com/office/drawing/2014/main" id="{E80FF2D7-103B-4C8C-AE30-2E8F61C0695C}"/>
              </a:ext>
            </a:extLst>
          </p:cNvPr>
          <p:cNvSpPr>
            <a:spLocks noGrp="1"/>
          </p:cNvSpPr>
          <p:nvPr>
            <p:ph idx="1"/>
          </p:nvPr>
        </p:nvSpPr>
        <p:spPr>
          <a:xfrm>
            <a:off x="1567571" y="1063229"/>
            <a:ext cx="6969760" cy="3641251"/>
          </a:xfrm>
        </p:spPr>
        <p:txBody>
          <a:bodyPr>
            <a:normAutofit/>
          </a:bodyPr>
          <a:lstStyle/>
          <a:p>
            <a:pPr>
              <a:defRPr/>
            </a:pPr>
            <a:r>
              <a:rPr lang="en-US" sz="2400" dirty="0"/>
              <a:t>Spatiotemporal Databases: manage spatial data whose geometry changes over time</a:t>
            </a:r>
          </a:p>
          <a:p>
            <a:pPr>
              <a:defRPr/>
            </a:pPr>
            <a:r>
              <a:rPr lang="en-US" sz="2400" dirty="0"/>
              <a:t>Geometry: position and/or extent</a:t>
            </a:r>
          </a:p>
          <a:p>
            <a:pPr>
              <a:defRPr/>
            </a:pPr>
            <a:r>
              <a:rPr lang="en-US" sz="2400" dirty="0"/>
              <a:t>Examples:</a:t>
            </a:r>
          </a:p>
          <a:p>
            <a:pPr lvl="1">
              <a:defRPr/>
            </a:pPr>
            <a:r>
              <a:rPr lang="en-US" sz="2000" dirty="0"/>
              <a:t>Global change data: climate or land cover changes</a:t>
            </a:r>
          </a:p>
          <a:p>
            <a:pPr lvl="1">
              <a:defRPr/>
            </a:pPr>
            <a:r>
              <a:rPr lang="en-US" sz="2000" dirty="0"/>
              <a:t>Transportation: cars, airplanes</a:t>
            </a:r>
          </a:p>
          <a:p>
            <a:pPr lvl="1">
              <a:defRPr/>
            </a:pPr>
            <a:r>
              <a:rPr lang="en-US" sz="2000" dirty="0"/>
              <a:t>Animated movies/video DBs</a:t>
            </a:r>
          </a:p>
          <a:p>
            <a:pPr lvl="1">
              <a:defRPr/>
            </a:pPr>
            <a:r>
              <a:rPr lang="en-US" sz="2000" dirty="0"/>
              <a:t>Health studies over time across the country</a:t>
            </a:r>
            <a:br>
              <a:rPr lang="en-CA" dirty="0"/>
            </a:br>
            <a:endParaRPr lang="en-CA" dirty="0"/>
          </a:p>
        </p:txBody>
      </p:sp>
    </p:spTree>
    <p:extLst>
      <p:ext uri="{BB962C8B-B14F-4D97-AF65-F5344CB8AC3E}">
        <p14:creationId xmlns:p14="http://schemas.microsoft.com/office/powerpoint/2010/main" val="4100873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F00E-7671-4D05-B5EB-42DB77437EA0}"/>
              </a:ext>
            </a:extLst>
          </p:cNvPr>
          <p:cNvSpPr>
            <a:spLocks noGrp="1"/>
          </p:cNvSpPr>
          <p:nvPr>
            <p:ph type="title"/>
          </p:nvPr>
        </p:nvSpPr>
        <p:spPr/>
        <p:txBody>
          <a:bodyPr/>
          <a:lstStyle/>
          <a:p>
            <a:pPr algn="ctr"/>
            <a:r>
              <a:rPr lang="en-CA" dirty="0"/>
              <a:t>Spatiotemporal Analysis </a:t>
            </a:r>
            <a:endParaRPr lang="en-CA" dirty="0">
              <a:effectLst/>
            </a:endParaRPr>
          </a:p>
        </p:txBody>
      </p:sp>
      <p:sp>
        <p:nvSpPr>
          <p:cNvPr id="3" name="Content Placeholder 2">
            <a:extLst>
              <a:ext uri="{FF2B5EF4-FFF2-40B4-BE49-F238E27FC236}">
                <a16:creationId xmlns:a16="http://schemas.microsoft.com/office/drawing/2014/main" id="{E80FF2D7-103B-4C8C-AE30-2E8F61C0695C}"/>
              </a:ext>
            </a:extLst>
          </p:cNvPr>
          <p:cNvSpPr>
            <a:spLocks noGrp="1"/>
          </p:cNvSpPr>
          <p:nvPr>
            <p:ph idx="1"/>
          </p:nvPr>
        </p:nvSpPr>
        <p:spPr>
          <a:xfrm>
            <a:off x="1567571" y="1063229"/>
            <a:ext cx="6969760" cy="3641251"/>
          </a:xfrm>
        </p:spPr>
        <p:txBody>
          <a:bodyPr>
            <a:normAutofit/>
          </a:bodyPr>
          <a:lstStyle/>
          <a:p>
            <a:r>
              <a:rPr lang="en-CA" dirty="0"/>
              <a:t>Observations that are close in time or space are similar. </a:t>
            </a:r>
          </a:p>
          <a:p>
            <a:r>
              <a:rPr lang="en-CA" dirty="0"/>
              <a:t>Common or similar factors drive observations that are nearby in time and space. </a:t>
            </a:r>
          </a:p>
          <a:p>
            <a:pPr lvl="1"/>
            <a:r>
              <a:rPr lang="en-CA" dirty="0"/>
              <a:t>The meteorological phenomena that drive rainfall (e.g., El </a:t>
            </a:r>
            <a:r>
              <a:rPr lang="en-CA" dirty="0" err="1"/>
              <a:t>Niño</a:t>
            </a:r>
            <a:r>
              <a:rPr lang="en-CA" dirty="0"/>
              <a:t>) in one month typically lasts a few months. </a:t>
            </a:r>
          </a:p>
          <a:p>
            <a:pPr lvl="1"/>
            <a:r>
              <a:rPr lang="en-CA" dirty="0"/>
              <a:t>Religion and race are strong predictors of voters’ choices. These are likely to be similar in nearby regions. </a:t>
            </a:r>
          </a:p>
          <a:p>
            <a:pPr lvl="1"/>
            <a:r>
              <a:rPr lang="en-CA" dirty="0"/>
              <a:t>School quality is a strong predictor of house prices. Nearby houses belong to the same school district. </a:t>
            </a:r>
          </a:p>
        </p:txBody>
      </p:sp>
    </p:spTree>
    <p:extLst>
      <p:ext uri="{BB962C8B-B14F-4D97-AF65-F5344CB8AC3E}">
        <p14:creationId xmlns:p14="http://schemas.microsoft.com/office/powerpoint/2010/main" val="1407178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F00E-7671-4D05-B5EB-42DB77437EA0}"/>
              </a:ext>
            </a:extLst>
          </p:cNvPr>
          <p:cNvSpPr>
            <a:spLocks noGrp="1"/>
          </p:cNvSpPr>
          <p:nvPr>
            <p:ph type="title"/>
          </p:nvPr>
        </p:nvSpPr>
        <p:spPr/>
        <p:txBody>
          <a:bodyPr/>
          <a:lstStyle/>
          <a:p>
            <a:pPr algn="ctr"/>
            <a:r>
              <a:rPr lang="en-CA" dirty="0"/>
              <a:t>Spatiotemporal Analysis </a:t>
            </a:r>
            <a:endParaRPr lang="en-CA" dirty="0">
              <a:effectLst/>
            </a:endParaRPr>
          </a:p>
        </p:txBody>
      </p:sp>
      <p:pic>
        <p:nvPicPr>
          <p:cNvPr id="4" name="Picture 3">
            <a:extLst>
              <a:ext uri="{FF2B5EF4-FFF2-40B4-BE49-F238E27FC236}">
                <a16:creationId xmlns:a16="http://schemas.microsoft.com/office/drawing/2014/main" id="{08B5CF8D-39AA-994C-9159-B06BD3F18189}"/>
              </a:ext>
            </a:extLst>
          </p:cNvPr>
          <p:cNvPicPr>
            <a:picLocks noChangeAspect="1"/>
          </p:cNvPicPr>
          <p:nvPr/>
        </p:nvPicPr>
        <p:blipFill>
          <a:blip r:embed="rId2"/>
          <a:stretch>
            <a:fillRect/>
          </a:stretch>
        </p:blipFill>
        <p:spPr>
          <a:xfrm>
            <a:off x="2403569" y="900681"/>
            <a:ext cx="5559773" cy="4120898"/>
          </a:xfrm>
          <a:prstGeom prst="rect">
            <a:avLst/>
          </a:prstGeom>
        </p:spPr>
      </p:pic>
    </p:spTree>
    <p:extLst>
      <p:ext uri="{BB962C8B-B14F-4D97-AF65-F5344CB8AC3E}">
        <p14:creationId xmlns:p14="http://schemas.microsoft.com/office/powerpoint/2010/main" val="2160209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091EE-6B0C-0E47-8BA9-E74B52C509CE}"/>
              </a:ext>
            </a:extLst>
          </p:cNvPr>
          <p:cNvSpPr>
            <a:spLocks noGrp="1"/>
          </p:cNvSpPr>
          <p:nvPr>
            <p:ph type="title"/>
          </p:nvPr>
        </p:nvSpPr>
        <p:spPr/>
        <p:txBody>
          <a:bodyPr/>
          <a:lstStyle/>
          <a:p>
            <a:r>
              <a:rPr lang="en-CA" dirty="0"/>
              <a:t>Spatiotemporal Analysis </a:t>
            </a:r>
            <a:endParaRPr lang="en-US" dirty="0"/>
          </a:p>
        </p:txBody>
      </p:sp>
      <p:sp>
        <p:nvSpPr>
          <p:cNvPr id="3" name="Content Placeholder 2">
            <a:extLst>
              <a:ext uri="{FF2B5EF4-FFF2-40B4-BE49-F238E27FC236}">
                <a16:creationId xmlns:a16="http://schemas.microsoft.com/office/drawing/2014/main" id="{9906D877-364F-954C-9467-D5A2D60121E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650AFB0-B00E-704B-9428-3581B42F6AE4}"/>
              </a:ext>
            </a:extLst>
          </p:cNvPr>
          <p:cNvPicPr>
            <a:picLocks noChangeAspect="1"/>
          </p:cNvPicPr>
          <p:nvPr/>
        </p:nvPicPr>
        <p:blipFill>
          <a:blip r:embed="rId2"/>
          <a:stretch>
            <a:fillRect/>
          </a:stretch>
        </p:blipFill>
        <p:spPr>
          <a:xfrm>
            <a:off x="2316481" y="1130482"/>
            <a:ext cx="5512525" cy="3744715"/>
          </a:xfrm>
          <a:prstGeom prst="rect">
            <a:avLst/>
          </a:prstGeom>
        </p:spPr>
      </p:pic>
    </p:spTree>
    <p:extLst>
      <p:ext uri="{BB962C8B-B14F-4D97-AF65-F5344CB8AC3E}">
        <p14:creationId xmlns:p14="http://schemas.microsoft.com/office/powerpoint/2010/main" val="2549508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F00E-7671-4D05-B5EB-42DB77437EA0}"/>
              </a:ext>
            </a:extLst>
          </p:cNvPr>
          <p:cNvSpPr>
            <a:spLocks noGrp="1"/>
          </p:cNvSpPr>
          <p:nvPr>
            <p:ph type="title"/>
          </p:nvPr>
        </p:nvSpPr>
        <p:spPr/>
        <p:txBody>
          <a:bodyPr/>
          <a:lstStyle/>
          <a:p>
            <a:pPr algn="ctr"/>
            <a:r>
              <a:rPr lang="en-CA" dirty="0"/>
              <a:t>Spatiotemporal Analysis </a:t>
            </a:r>
            <a:endParaRPr lang="en-CA" dirty="0">
              <a:effectLst/>
            </a:endParaRPr>
          </a:p>
        </p:txBody>
      </p:sp>
      <p:pic>
        <p:nvPicPr>
          <p:cNvPr id="4" name="Picture 3">
            <a:extLst>
              <a:ext uri="{FF2B5EF4-FFF2-40B4-BE49-F238E27FC236}">
                <a16:creationId xmlns:a16="http://schemas.microsoft.com/office/drawing/2014/main" id="{D105E4C5-6F8A-1342-8A2D-3E40307F6613}"/>
              </a:ext>
            </a:extLst>
          </p:cNvPr>
          <p:cNvPicPr>
            <a:picLocks noChangeAspect="1"/>
          </p:cNvPicPr>
          <p:nvPr/>
        </p:nvPicPr>
        <p:blipFill>
          <a:blip r:embed="rId2"/>
          <a:stretch>
            <a:fillRect/>
          </a:stretch>
        </p:blipFill>
        <p:spPr>
          <a:xfrm>
            <a:off x="2351313" y="861487"/>
            <a:ext cx="5547881" cy="4044733"/>
          </a:xfrm>
          <a:prstGeom prst="rect">
            <a:avLst/>
          </a:prstGeom>
        </p:spPr>
      </p:pic>
    </p:spTree>
    <p:extLst>
      <p:ext uri="{BB962C8B-B14F-4D97-AF65-F5344CB8AC3E}">
        <p14:creationId xmlns:p14="http://schemas.microsoft.com/office/powerpoint/2010/main" val="4162255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89229-116B-7F4E-B6C3-0A654E0691C2}"/>
              </a:ext>
            </a:extLst>
          </p:cNvPr>
          <p:cNvSpPr>
            <a:spLocks noGrp="1"/>
          </p:cNvSpPr>
          <p:nvPr>
            <p:ph type="title"/>
          </p:nvPr>
        </p:nvSpPr>
        <p:spPr/>
        <p:txBody>
          <a:bodyPr/>
          <a:lstStyle/>
          <a:p>
            <a:r>
              <a:rPr lang="en-CA" dirty="0"/>
              <a:t>Spatiotemporal Analysis </a:t>
            </a:r>
            <a:endParaRPr lang="en-US" dirty="0"/>
          </a:p>
        </p:txBody>
      </p:sp>
      <p:sp>
        <p:nvSpPr>
          <p:cNvPr id="3" name="Content Placeholder 2">
            <a:extLst>
              <a:ext uri="{FF2B5EF4-FFF2-40B4-BE49-F238E27FC236}">
                <a16:creationId xmlns:a16="http://schemas.microsoft.com/office/drawing/2014/main" id="{345AB1E0-338F-B54B-9B49-CD40F3F00DA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8850E06-B8AB-D049-BA79-D13878600966}"/>
              </a:ext>
            </a:extLst>
          </p:cNvPr>
          <p:cNvPicPr>
            <a:picLocks noChangeAspect="1"/>
          </p:cNvPicPr>
          <p:nvPr/>
        </p:nvPicPr>
        <p:blipFill>
          <a:blip r:embed="rId2"/>
          <a:stretch>
            <a:fillRect/>
          </a:stretch>
        </p:blipFill>
        <p:spPr>
          <a:xfrm>
            <a:off x="2098765" y="941649"/>
            <a:ext cx="5538651" cy="3911476"/>
          </a:xfrm>
          <a:prstGeom prst="rect">
            <a:avLst/>
          </a:prstGeom>
        </p:spPr>
      </p:pic>
    </p:spTree>
    <p:extLst>
      <p:ext uri="{BB962C8B-B14F-4D97-AF65-F5344CB8AC3E}">
        <p14:creationId xmlns:p14="http://schemas.microsoft.com/office/powerpoint/2010/main" val="325282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C132B-20B3-6A41-BB14-AAA1E5E4D230}"/>
              </a:ext>
            </a:extLst>
          </p:cNvPr>
          <p:cNvSpPr>
            <a:spLocks noGrp="1"/>
          </p:cNvSpPr>
          <p:nvPr>
            <p:ph type="title"/>
          </p:nvPr>
        </p:nvSpPr>
        <p:spPr/>
        <p:txBody>
          <a:bodyPr/>
          <a:lstStyle/>
          <a:p>
            <a:r>
              <a:rPr lang="en-CA" dirty="0"/>
              <a:t>Spatiotemporal Analysis </a:t>
            </a:r>
            <a:endParaRPr lang="en-US" dirty="0"/>
          </a:p>
        </p:txBody>
      </p:sp>
      <p:sp>
        <p:nvSpPr>
          <p:cNvPr id="3" name="Content Placeholder 2">
            <a:extLst>
              <a:ext uri="{FF2B5EF4-FFF2-40B4-BE49-F238E27FC236}">
                <a16:creationId xmlns:a16="http://schemas.microsoft.com/office/drawing/2014/main" id="{720418B0-E1CF-B84F-9938-35FFB805775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ACA4023-094C-9E48-89CE-D1D0B0AEEEAE}"/>
              </a:ext>
            </a:extLst>
          </p:cNvPr>
          <p:cNvPicPr>
            <a:picLocks noChangeAspect="1"/>
          </p:cNvPicPr>
          <p:nvPr/>
        </p:nvPicPr>
        <p:blipFill>
          <a:blip r:embed="rId2"/>
          <a:stretch>
            <a:fillRect/>
          </a:stretch>
        </p:blipFill>
        <p:spPr>
          <a:xfrm>
            <a:off x="2182949" y="1200151"/>
            <a:ext cx="5785393" cy="3706267"/>
          </a:xfrm>
          <a:prstGeom prst="rect">
            <a:avLst/>
          </a:prstGeom>
        </p:spPr>
      </p:pic>
    </p:spTree>
    <p:extLst>
      <p:ext uri="{BB962C8B-B14F-4D97-AF65-F5344CB8AC3E}">
        <p14:creationId xmlns:p14="http://schemas.microsoft.com/office/powerpoint/2010/main" val="466833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F00E-7671-4D05-B5EB-42DB77437EA0}"/>
              </a:ext>
            </a:extLst>
          </p:cNvPr>
          <p:cNvSpPr>
            <a:spLocks noGrp="1"/>
          </p:cNvSpPr>
          <p:nvPr>
            <p:ph type="title"/>
          </p:nvPr>
        </p:nvSpPr>
        <p:spPr/>
        <p:txBody>
          <a:bodyPr/>
          <a:lstStyle/>
          <a:p>
            <a:pPr algn="ctr"/>
            <a:r>
              <a:rPr lang="en-CA" dirty="0"/>
              <a:t>Spatiotemporal Analysis </a:t>
            </a:r>
            <a:endParaRPr lang="en-CA" dirty="0">
              <a:effectLst/>
            </a:endParaRPr>
          </a:p>
        </p:txBody>
      </p:sp>
      <p:sp>
        <p:nvSpPr>
          <p:cNvPr id="3" name="Content Placeholder 2">
            <a:extLst>
              <a:ext uri="{FF2B5EF4-FFF2-40B4-BE49-F238E27FC236}">
                <a16:creationId xmlns:a16="http://schemas.microsoft.com/office/drawing/2014/main" id="{E80FF2D7-103B-4C8C-AE30-2E8F61C0695C}"/>
              </a:ext>
            </a:extLst>
          </p:cNvPr>
          <p:cNvSpPr>
            <a:spLocks noGrp="1"/>
          </p:cNvSpPr>
          <p:nvPr>
            <p:ph idx="1"/>
          </p:nvPr>
        </p:nvSpPr>
        <p:spPr>
          <a:xfrm>
            <a:off x="1567571" y="1063229"/>
            <a:ext cx="6969760" cy="3641251"/>
          </a:xfrm>
        </p:spPr>
        <p:txBody>
          <a:bodyPr>
            <a:normAutofit/>
          </a:bodyPr>
          <a:lstStyle/>
          <a:p>
            <a:r>
              <a:rPr lang="en-CA" dirty="0"/>
              <a:t>Spatiotemporal data analysis is an emerging research area due to the development and application of novel computational techniques</a:t>
            </a:r>
          </a:p>
          <a:p>
            <a:r>
              <a:rPr lang="en-CA" dirty="0"/>
              <a:t>Spatiotemporal models arise when data is collected across time as well as space and has at least one spatial and one temporal property.</a:t>
            </a:r>
          </a:p>
          <a:p>
            <a:r>
              <a:rPr lang="en-CA" dirty="0"/>
              <a:t> An event in a spatiotemporal dataset describes a spatial and temporal phenomenon that exists at a certain time t and location x.</a:t>
            </a:r>
          </a:p>
          <a:p>
            <a:r>
              <a:rPr lang="en-CA" dirty="0"/>
              <a:t>An example would be that of the patterns of female breast cancer mortality in the US between 1990-2010.</a:t>
            </a:r>
          </a:p>
          <a:p>
            <a:pPr lvl="1"/>
            <a:r>
              <a:rPr lang="en-CA" dirty="0"/>
              <a:t>The spatial– US states with breast cancer mortality rate information</a:t>
            </a:r>
          </a:p>
          <a:p>
            <a:pPr lvl="1"/>
            <a:r>
              <a:rPr lang="en-CA" dirty="0"/>
              <a:t>The temporal property– 1990-2010 breast cancer mortality years.</a:t>
            </a:r>
          </a:p>
        </p:txBody>
      </p:sp>
    </p:spTree>
    <p:extLst>
      <p:ext uri="{BB962C8B-B14F-4D97-AF65-F5344CB8AC3E}">
        <p14:creationId xmlns:p14="http://schemas.microsoft.com/office/powerpoint/2010/main" val="5196183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infopath/2007/PartnerControls"/>
    <ds:schemaRef ds:uri="http://schemas.microsoft.com/sharepoint/v3/field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13967</TotalTime>
  <Words>606</Words>
  <Application>Microsoft Macintosh PowerPoint</Application>
  <PresentationFormat>On-screen Show (16:9)</PresentationFormat>
  <Paragraphs>52</Paragraphs>
  <Slides>16</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16</vt:i4>
      </vt:variant>
    </vt:vector>
  </HeadingPairs>
  <TitlesOfParts>
    <vt:vector size="18" baseType="lpstr">
      <vt:lpstr>Arial</vt:lpstr>
      <vt:lpstr>Office Theme</vt:lpstr>
      <vt:lpstr>Spatiotemporal Analysis </vt:lpstr>
      <vt:lpstr>Spatiotemporal Analysis </vt:lpstr>
      <vt:lpstr>Spatiotemporal Analysis </vt:lpstr>
      <vt:lpstr>Spatiotemporal Analysis </vt:lpstr>
      <vt:lpstr>Spatiotemporal Analysis </vt:lpstr>
      <vt:lpstr>Spatiotemporal Analysis </vt:lpstr>
      <vt:lpstr>Spatiotemporal Analysis </vt:lpstr>
      <vt:lpstr>Spatiotemporal Analysis </vt:lpstr>
      <vt:lpstr>Spatiotemporal Analysis </vt:lpstr>
      <vt:lpstr>Spatiotemporal Analysis </vt:lpstr>
      <vt:lpstr>Spatiotemporal Analysis </vt:lpstr>
      <vt:lpstr>Methods and Applications</vt:lpstr>
      <vt:lpstr>Methods and Applications</vt:lpstr>
      <vt:lpstr>Methods and Applications</vt:lpstr>
      <vt:lpstr>Some Challenges Unique to Spatiotemporal Analysis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Haitham Amar</cp:lastModifiedBy>
  <cp:revision>315</cp:revision>
  <dcterms:created xsi:type="dcterms:W3CDTF">2010-04-12T23:12:02Z</dcterms:created>
  <dcterms:modified xsi:type="dcterms:W3CDTF">2020-04-04T13:06:10Z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